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272" r:id="rId8"/>
    <p:sldId id="338" r:id="rId9"/>
    <p:sldId id="339" r:id="rId10"/>
    <p:sldId id="340" r:id="rId11"/>
    <p:sldId id="273" r:id="rId12"/>
    <p:sldId id="274" r:id="rId13"/>
    <p:sldId id="281" r:id="rId14"/>
    <p:sldId id="278" r:id="rId15"/>
    <p:sldId id="341" r:id="rId16"/>
    <p:sldId id="279" r:id="rId17"/>
    <p:sldId id="280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03" r:id="rId33"/>
    <p:sldId id="296" r:id="rId34"/>
    <p:sldId id="297" r:id="rId35"/>
    <p:sldId id="298" r:id="rId36"/>
    <p:sldId id="299" r:id="rId37"/>
    <p:sldId id="300" r:id="rId38"/>
    <p:sldId id="301" r:id="rId39"/>
    <p:sldId id="337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7" r:id="rId53"/>
    <p:sldId id="316" r:id="rId54"/>
    <p:sldId id="320" r:id="rId55"/>
    <p:sldId id="318" r:id="rId56"/>
    <p:sldId id="319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4" autoAdjust="0"/>
    <p:restoredTop sz="88395" autoAdjust="0"/>
  </p:normalViewPr>
  <p:slideViewPr>
    <p:cSldViewPr snapToObjects="1">
      <p:cViewPr>
        <p:scale>
          <a:sx n="50" d="100"/>
          <a:sy n="50" d="100"/>
        </p:scale>
        <p:origin x="-720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96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s-E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International Communication</a:t>
          </a:r>
          <a:endParaRPr lang="en-US" sz="1700" kern="1200" dirty="0"/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 medium</a:t>
          </a:r>
          <a:endParaRPr lang="en-US" sz="1700" kern="1200" dirty="0"/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 Converter Service</a:t>
          </a:r>
          <a:endParaRPr lang="en-US" sz="1700" kern="1200" dirty="0"/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8450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4312" y="70346"/>
        <a:ext cx="296650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8450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09943" y="1459550"/>
        <a:ext cx="2935366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8450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093042" y="2900616"/>
        <a:ext cx="2969168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01/04/15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01/04/15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6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61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</a:t>
            </a:r>
            <a:r>
              <a:rPr lang="en-US" dirty="0" err="1" smtClean="0">
                <a:latin typeface="Calibri" charset="0"/>
              </a:rPr>
              <a:t>Rectagne</a:t>
            </a:r>
            <a:r>
              <a:rPr lang="en-US" dirty="0" smtClean="0">
                <a:latin typeface="Calibri" charset="0"/>
              </a:rPr>
              <a:t>, Points in a List, Points in a group of RDF resources, Literals and more structured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workflow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transforming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datasets</a:t>
            </a:r>
            <a:r>
              <a:rPr lang="fr-FR" baseline="0" dirty="0" smtClean="0"/>
              <a:t> in 4 -5 stars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Datalift</a:t>
            </a:r>
            <a:r>
              <a:rPr lang="fr-FR" baseline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9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0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9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72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4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4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07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3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9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9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5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2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35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5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8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5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5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66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93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9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03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99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0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00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12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4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93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20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51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90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1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75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04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5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6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hyperlink" Target="http://geovocab.org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ignf.fr/def/geometrie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hyperlink" Target="http://data.ignf.fr/def/ingf" TargetMode="External"/><Relationship Id="rId6" Type="http://schemas.openxmlformats.org/officeDocument/2006/relationships/hyperlink" Target="http://data.ign.fr/id/ignf/crs/NTFLAMB2E" TargetMode="External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0.emf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ign.fr/geofla" TargetMode="External"/><Relationship Id="rId5" Type="http://schemas.openxmlformats.org/officeDocument/2006/relationships/hyperlink" Target="http://data.ign.fr/topo" TargetMode="External"/><Relationship Id="rId6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iki.dbpedia.org/Datasets" TargetMode="External"/><Relationship Id="rId5" Type="http://schemas.openxmlformats.org/officeDocument/2006/relationships/image" Target="../media/image34.png"/><Relationship Id="rId6" Type="http://schemas.openxmlformats.org/officeDocument/2006/relationships/hyperlink" Target="http://www.eurecom.fr/~atemezin/work/frenchLOD.svg" TargetMode="External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ig.csail.mit.edu/2005/ajar/release/tabulator/0.8/tab.html" TargetMode="External"/><Relationship Id="rId5" Type="http://schemas.openxmlformats.org/officeDocument/2006/relationships/hyperlink" Target="http://ode.openlinksw.com/" TargetMode="External"/><Relationship Id="rId6" Type="http://schemas.openxmlformats.org/officeDocument/2006/relationships/hyperlink" Target="http://wheredoesmymoneygo.org/" TargetMode="External"/><Relationship Id="rId7" Type="http://schemas.openxmlformats.org/officeDocument/2006/relationships/hyperlink" Target="http://logd.tw.rpi.edu/demo/international_dataset_catalog_search" TargetMode="External"/><Relationship Id="rId8" Type="http://schemas.openxmlformats.org/officeDocument/2006/relationships/hyperlink" Target="http://www.jenitennison.com/blog/node/126" TargetMode="External"/><Relationship Id="rId9" Type="http://schemas.openxmlformats.org/officeDocument/2006/relationships/hyperlink" Target="https://developers.facebook.com/docs/reference/api/" TargetMode="External"/><Relationship Id="rId10" Type="http://schemas.openxmlformats.org/officeDocument/2006/relationships/hyperlink" Target="http://www.w3.org/2001/11/Isaviz" TargetMode="External"/><Relationship Id="rId11" Type="http://schemas.openxmlformats.org/officeDocument/2006/relationships/hyperlink" Target="http://aksw.org/Projects/CubeViz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opendatacommunities.org/id/county-council/hampshire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appsforeurope.eu/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3.emf"/><Relationship Id="rId7" Type="http://schemas.openxmlformats.org/officeDocument/2006/relationships/hyperlink" Target="https://github.com/mmlab/AppsForX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4.png"/><Relationship Id="rId5" Type="http://schemas.openxmlformats.org/officeDocument/2006/relationships/hyperlink" Target="http://semantics.eurecom.fr/datalift/PerfectSchool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semantics.eurecom.fr/datalift/GeoRDFviz/" TargetMode="External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e-culture.multimedian.nl/ns/interface/" TargetMode="External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lte-projects.umd.edu/Oliv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lod-cloud.net/versions/2014-08-30/" TargetMode="External"/><Relationship Id="rId8" Type="http://schemas.openxmlformats.org/officeDocument/2006/relationships/hyperlink" Target="http://lod-cloud.net/" TargetMode="External"/><Relationship Id="rId9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github.com/pyvandenbussche/sparqles/blob/master/endpoints.json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lirmm.fr/ontologies/chart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6.png"/><Relationship Id="rId6" Type="http://schemas.openxmlformats.org/officeDocument/2006/relationships/hyperlink" Target="http://semantics.eurecom.fr/datalift/rdfViz/apps/" TargetMode="External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w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4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6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hyperlink" Target="http://purl.org/dc/terms/" TargetMode="External"/><Relationship Id="rId7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w3.org/2003/06/sw-vocab-status/ns%23:term_status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1.emf"/><Relationship Id="rId5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2.png"/><Relationship Id="rId5" Type="http://schemas.openxmlformats.org/officeDocument/2006/relationships/hyperlink" Target="http://purl.org/NET/rdflicense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mementoweb.org/guide/rfc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w3.org/TR/ld-bp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75.jpg"/><Relationship Id="rId7" Type="http://schemas.openxmlformats.org/officeDocument/2006/relationships/hyperlink" Target="mailto:mll.sabatino@gmail.com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resources.esri.com/help/9.3/arcgisserver/apis/rest/pcs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Geospatial Government Data 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frameworks</a:t>
            </a:r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69277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</a:t>
            </a:r>
            <a:r>
              <a:rPr lang="en-US" sz="2000" kern="0" dirty="0" smtClean="0"/>
              <a:t>source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Converting algorithms don’t usually map to any national mapping authority.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endParaRPr lang="en-US" sz="2000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web 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val="2897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(1/2)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5" y="1199254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Less structured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Represent categories of Points of Interest (POIs)</a:t>
            </a:r>
            <a:endParaRPr lang="en-US" sz="18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Typically, one type as an API answer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to express the semantics of the terms</a:t>
            </a:r>
            <a:endParaRPr lang="en-US" sz="2800" dirty="0">
              <a:latin typeface="Eurostile LT Std" charset="0"/>
            </a:endParaRP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SKOS 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>
                <a:latin typeface="Courier New" charset="0"/>
                <a:cs typeface="Courier New" charset="0"/>
              </a:rPr>
              <a:t>skos:conceptScheme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Codes 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Few classes … BUT many codes</a:t>
            </a:r>
            <a:endParaRPr lang="en-US" sz="280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olo isoscele 1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(2/2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5" y="1199254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Domain specific ontologies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>
              <a:buClr>
                <a:srgbClr val="195711"/>
              </a:buClr>
            </a:pPr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</p:spTree>
    <p:extLst>
      <p:ext uri="{BB962C8B-B14F-4D97-AF65-F5344CB8AC3E}">
        <p14:creationId xmlns:p14="http://schemas.microsoft.com/office/powerpoint/2010/main" val="125690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(GML </a:t>
            </a:r>
            <a:r>
              <a:rPr lang="en-US" sz="2400" dirty="0" err="1">
                <a:latin typeface="Eurostile LT Std" charset="0"/>
              </a:rPr>
              <a:t>datatype</a:t>
            </a:r>
            <a:r>
              <a:rPr lang="en-US" sz="2400" dirty="0">
                <a:latin typeface="Eurostile LT Std" charset="0"/>
              </a:rPr>
              <a:t> in RDF)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7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4 ontologies and 2 more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val="3074732122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954679"/>
              </p:ext>
            </p:extLst>
          </p:nvPr>
        </p:nvGraphicFramePr>
        <p:xfrm>
          <a:off x="250825" y="980729"/>
          <a:ext cx="4393183" cy="384597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920677"/>
                <a:gridCol w="1008112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Schema.org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</a:t>
                      </a:r>
                      <a:r>
                        <a:rPr lang="en-US" sz="1800" kern="1200" noProof="0" dirty="0" smtClean="0"/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/>
                        <a:t>153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val="237193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Extending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1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val="37667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set of modular tools for “lifting” raw data in RDF.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65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49922"/>
              </p:ext>
            </p:extLst>
          </p:nvPr>
        </p:nvGraphicFramePr>
        <p:xfrm>
          <a:off x="1259632" y="2918088"/>
          <a:ext cx="6912247" cy="32207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7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38738"/>
              </p:ext>
            </p:extLst>
          </p:nvPr>
        </p:nvGraphicFramePr>
        <p:xfrm>
          <a:off x="1772542" y="1052736"/>
          <a:ext cx="7119321" cy="3046383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1160640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 bwMode="auto">
          <a:xfrm>
            <a:off x="147334" y="397049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122" r="557"/>
          <a:stretch/>
        </p:blipFill>
        <p:spPr>
          <a:xfrm>
            <a:off x="2483768" y="1628800"/>
            <a:ext cx="655272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</a:p>
        </p:txBody>
      </p:sp>
    </p:spTree>
    <p:extLst>
      <p:ext uri="{BB962C8B-B14F-4D97-AF65-F5344CB8AC3E}">
        <p14:creationId xmlns:p14="http://schemas.microsoft.com/office/powerpoint/2010/main" val="31783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val="22872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33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Linked Data Application Categories (*)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793194" y="1123928"/>
            <a:ext cx="8642350" cy="1539692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Generic applications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OpenLink</a:t>
            </a:r>
            <a:r>
              <a:rPr lang="en-US" dirty="0">
                <a:hlinkClick r:id="rId5"/>
              </a:rPr>
              <a:t> Data </a:t>
            </a:r>
            <a:r>
              <a:rPr lang="en-US" dirty="0" smtClean="0">
                <a:hlinkClick r:id="rId5"/>
              </a:rPr>
              <a:t>Explorer</a:t>
            </a:r>
            <a:r>
              <a:rPr lang="en-US" dirty="0" smtClean="0"/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58087" y="4017300"/>
            <a:ext cx="883839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800" b="1" dirty="0"/>
              <a:t>Data-specific applications (</a:t>
            </a:r>
            <a:r>
              <a:rPr lang="en-US" sz="2800" b="1" dirty="0" err="1"/>
              <a:t>mashups</a:t>
            </a:r>
            <a:r>
              <a:rPr lang="en-US" sz="2800" b="1" dirty="0"/>
              <a:t>)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Built around particular datasets </a:t>
            </a:r>
            <a:br>
              <a:rPr lang="en-US" sz="2400" dirty="0"/>
            </a:br>
            <a:r>
              <a:rPr lang="en-US" sz="2400" dirty="0"/>
              <a:t>(e.g. </a:t>
            </a:r>
            <a:r>
              <a:rPr lang="en-US" sz="2400" dirty="0">
                <a:hlinkClick r:id="rId6"/>
              </a:rPr>
              <a:t>Where does my money go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>
                <a:hlinkClick r:id="rId7"/>
              </a:rPr>
              <a:t>IOGDS: International Open Government Dataset Search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dirty="0"/>
              <a:t>(*) Classification according </a:t>
            </a:r>
            <a:r>
              <a:rPr lang="en-US" sz="1400" dirty="0" err="1"/>
              <a:t>to:Jeni</a:t>
            </a:r>
            <a:r>
              <a:rPr lang="en-US" sz="1400" dirty="0"/>
              <a:t> </a:t>
            </a:r>
            <a:r>
              <a:rPr lang="en-US" sz="1400" dirty="0" err="1"/>
              <a:t>Tennison</a:t>
            </a:r>
            <a:r>
              <a:rPr lang="en-US" sz="1400" dirty="0"/>
              <a:t> : </a:t>
            </a:r>
            <a:r>
              <a:rPr lang="en-US" sz="1400" dirty="0">
                <a:hlinkClick r:id="rId8"/>
              </a:rPr>
              <a:t>http://</a:t>
            </a:r>
            <a:r>
              <a:rPr lang="en-US" sz="1400" dirty="0" smtClean="0">
                <a:hlinkClick r:id="rId8"/>
              </a:rPr>
              <a:t>www.jenitennison.com/blog/node/126</a:t>
            </a:r>
            <a:endParaRPr lang="en-US" sz="1400" dirty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67547" y="2595939"/>
            <a:ext cx="8642350" cy="142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Vocabulary-specific applications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Built around particular vocabularies </a:t>
            </a:r>
            <a:br>
              <a:rPr lang="en-US" kern="0" dirty="0" smtClean="0"/>
            </a:br>
            <a:r>
              <a:rPr lang="en-US" kern="0" dirty="0" smtClean="0"/>
              <a:t>(e.g.: </a:t>
            </a:r>
            <a:r>
              <a:rPr lang="en-US" kern="0" dirty="0" err="1" smtClean="0">
                <a:hlinkClick r:id="rId9"/>
              </a:rPr>
              <a:t>FaceBook</a:t>
            </a:r>
            <a:r>
              <a:rPr lang="en-US" kern="0" dirty="0" smtClean="0">
                <a:hlinkClick r:id="rId9"/>
              </a:rPr>
              <a:t> Social Graph API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0"/>
              </a:rPr>
              <a:t>IsaViz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1"/>
              </a:rPr>
              <a:t>CubeViz</a:t>
            </a:r>
            <a:r>
              <a:rPr lang="en-US" kern="0" dirty="0" smtClean="0"/>
              <a:t>)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92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344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Applications 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val="326893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 Journey of a Web Application developer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985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40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7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Input: Datasets published as LOD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speakers”</a:t>
            </a:r>
            <a:r>
              <a:rPr lang="en-US" sz="2600" dirty="0"/>
              <a:t>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54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val="101128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7535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3888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</a:t>
            </a:r>
            <a:r>
              <a:rPr lang="en-US" sz="2400" b="0" dirty="0"/>
              <a:t>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val="40589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Nutshell 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://lov.okfn.org/dataset/lov/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1153530"/>
            <a:ext cx="4647357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450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vocabulary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43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8" y="2246055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426504" y="3058292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2" name="Rectangle 19"/>
          <p:cNvSpPr/>
          <p:nvPr/>
        </p:nvSpPr>
        <p:spPr>
          <a:xfrm>
            <a:off x="293199" y="516569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63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9257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07683"/>
            <a:ext cx="5904656" cy="2825964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755575" y="922204"/>
            <a:ext cx="8137599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b="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400" dirty="0" smtClean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5" t="14773" r="5464" b="6439"/>
          <a:stretch/>
        </p:blipFill>
        <p:spPr bwMode="auto">
          <a:xfrm>
            <a:off x="5615608" y="2893984"/>
            <a:ext cx="352839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Agrupar 9"/>
          <p:cNvGrpSpPr/>
          <p:nvPr/>
        </p:nvGrpSpPr>
        <p:grpSpPr>
          <a:xfrm>
            <a:off x="259557" y="4874680"/>
            <a:ext cx="6239746" cy="876763"/>
            <a:chOff x="2870718" y="2455685"/>
            <a:chExt cx="6239746" cy="876763"/>
          </a:xfrm>
        </p:grpSpPr>
        <p:pic>
          <p:nvPicPr>
            <p:cNvPr id="23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27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TextBox 6"/>
          <p:cNvSpPr txBox="1"/>
          <p:nvPr/>
        </p:nvSpPr>
        <p:spPr>
          <a:xfrm>
            <a:off x="5148064" y="4274710"/>
            <a:ext cx="3452087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  <p:pic>
        <p:nvPicPr>
          <p:cNvPr id="28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15" y="4781106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if … global use of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4427289" y="1060149"/>
            <a:ext cx="4753223" cy="5111750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owl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</a:t>
            </a:r>
            <a:endParaRPr lang="en-US" dirty="0">
              <a:solidFill>
                <a:srgbClr val="F78903"/>
              </a:solidFill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805">
            <a:off x="177350" y="942157"/>
            <a:ext cx="4500610" cy="5216076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71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" y="1340718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81848"/>
              </p:ext>
            </p:extLst>
          </p:nvPr>
        </p:nvGraphicFramePr>
        <p:xfrm>
          <a:off x="5261858" y="3713584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val="185528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7190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5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317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33499" y="3429000"/>
            <a:ext cx="4465191" cy="244747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38" y="2844923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1312277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dirty="0" smtClean="0"/>
              <a:t>Reasoning </a:t>
            </a:r>
            <a:r>
              <a:rPr lang="en-US" sz="2600" dirty="0"/>
              <a:t>on Licenses for checking compatibilities between vocabularies and datasets</a:t>
            </a:r>
          </a:p>
        </p:txBody>
      </p:sp>
    </p:spTree>
    <p:extLst>
      <p:ext uri="{BB962C8B-B14F-4D97-AF65-F5344CB8AC3E}">
        <p14:creationId xmlns:p14="http://schemas.microsoft.com/office/powerpoint/2010/main" val="21221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70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val="25789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val="114926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val="21098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val="3182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14039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1533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22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/>
              <a:t>Features</a:t>
            </a:r>
            <a:r>
              <a:rPr lang="es-ES" sz="3200" dirty="0"/>
              <a:t> 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Geometry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2889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161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61622</TotalTime>
  <Words>5678</Words>
  <Application>Microsoft Macintosh PowerPoint</Application>
  <PresentationFormat>Presentación en pantalla (4:3)</PresentationFormat>
  <Paragraphs>953</Paragraphs>
  <Slides>67</Slides>
  <Notes>67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Geospatial Government Data on the Semantic Web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(1/2)</vt:lpstr>
      <vt:lpstr>        Vocabularies for Modeling Features (2/2)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Linked Data Application Categories (*)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A Journey of a Web Application developer 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 : http://lov.okfn.org/dataset/lov/</vt:lpstr>
      <vt:lpstr>      Focus on vocabularies: Disambiguating Vocabulary Prefixes</vt:lpstr>
      <vt:lpstr>Why if … global use of prefixes</vt:lpstr>
      <vt:lpstr>LOV vs PREFIX.CC-Alignment Findings </vt:lpstr>
      <vt:lpstr>Vocabulary Search and Ranking</vt:lpstr>
      <vt:lpstr>Ranking Algorithm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842</cp:revision>
  <cp:lastPrinted>2012-03-20T09:35:21Z</cp:lastPrinted>
  <dcterms:created xsi:type="dcterms:W3CDTF">2011-10-20T08:47:25Z</dcterms:created>
  <dcterms:modified xsi:type="dcterms:W3CDTF">2015-04-03T13:17:04Z</dcterms:modified>
  <cp:category>Linked Data;IGN;geodata</cp:category>
</cp:coreProperties>
</file>